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chivo Black" panose="020B0604020202020204" charset="0"/>
      <p:regular r:id="rId12"/>
    </p:embeddedFont>
    <p:embeddedFont>
      <p:font typeface="Arial Bold" panose="020B0704020202020204" pitchFamily="34" charset="0"/>
      <p:regular r:id="rId13"/>
      <p:bold r:id="rId14"/>
    </p:embeddedFont>
    <p:embeddedFont>
      <p:font typeface="Montserrat Classic" panose="020B0604020202020204" charset="0"/>
      <p:regular r:id="rId15"/>
    </p:embeddedFont>
    <p:embeddedFont>
      <p:font typeface="Montserrat Classic Bold" panose="020B0604020202020204" charset="0"/>
      <p:regular r:id="rId16"/>
    </p:embeddedFont>
    <p:embeddedFont>
      <p:font typeface="Montserrat Light" panose="00000400000000000000" pitchFamily="2" charset="0"/>
      <p:regular r:id="rId17"/>
    </p:embeddedFont>
    <p:embeddedFont>
      <p:font typeface="Montserrat Light Bold" panose="020B0604020202020204" charset="0"/>
      <p:regular r:id="rId18"/>
    </p:embeddedFont>
    <p:embeddedFont>
      <p:font typeface="TT Rounds Condensed" panose="020B0604020202020204" charset="0"/>
      <p:regular r:id="rId19"/>
    </p:embeddedFont>
    <p:embeddedFont>
      <p:font typeface="TT Rounds Condensed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300" y="6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bham Kharate" userId="4fd8d8531af65a13" providerId="LiveId" clId="{2B401F99-E383-4C22-BD41-3B90B6AD8C3F}"/>
    <pc:docChg chg="undo custSel modSld">
      <pc:chgData name="Shubham Kharate" userId="4fd8d8531af65a13" providerId="LiveId" clId="{2B401F99-E383-4C22-BD41-3B90B6AD8C3F}" dt="2024-04-04T08:15:04.442" v="24" actId="1076"/>
      <pc:docMkLst>
        <pc:docMk/>
      </pc:docMkLst>
      <pc:sldChg chg="modSp mod">
        <pc:chgData name="Shubham Kharate" userId="4fd8d8531af65a13" providerId="LiveId" clId="{2B401F99-E383-4C22-BD41-3B90B6AD8C3F}" dt="2024-04-04T08:06:15.662" v="2" actId="1076"/>
        <pc:sldMkLst>
          <pc:docMk/>
          <pc:sldMk cId="0" sldId="259"/>
        </pc:sldMkLst>
        <pc:spChg chg="mod">
          <ac:chgData name="Shubham Kharate" userId="4fd8d8531af65a13" providerId="LiveId" clId="{2B401F99-E383-4C22-BD41-3B90B6AD8C3F}" dt="2024-04-04T08:06:13.111" v="0" actId="1076"/>
          <ac:spMkLst>
            <pc:docMk/>
            <pc:sldMk cId="0" sldId="259"/>
            <ac:spMk id="2" creationId="{00000000-0000-0000-0000-000000000000}"/>
          </ac:spMkLst>
        </pc:spChg>
        <pc:grpChg chg="mod">
          <ac:chgData name="Shubham Kharate" userId="4fd8d8531af65a13" providerId="LiveId" clId="{2B401F99-E383-4C22-BD41-3B90B6AD8C3F}" dt="2024-04-04T08:06:15.662" v="2" actId="1076"/>
          <ac:grpSpMkLst>
            <pc:docMk/>
            <pc:sldMk cId="0" sldId="259"/>
            <ac:grpSpMk id="3" creationId="{00000000-0000-0000-0000-000000000000}"/>
          </ac:grpSpMkLst>
        </pc:grpChg>
      </pc:sldChg>
      <pc:sldChg chg="modSp mod">
        <pc:chgData name="Shubham Kharate" userId="4fd8d8531af65a13" providerId="LiveId" clId="{2B401F99-E383-4C22-BD41-3B90B6AD8C3F}" dt="2024-04-04T08:12:52.597" v="18" actId="20577"/>
        <pc:sldMkLst>
          <pc:docMk/>
          <pc:sldMk cId="0" sldId="260"/>
        </pc:sldMkLst>
        <pc:spChg chg="mod">
          <ac:chgData name="Shubham Kharate" userId="4fd8d8531af65a13" providerId="LiveId" clId="{2B401F99-E383-4C22-BD41-3B90B6AD8C3F}" dt="2024-04-04T08:12:52.597" v="18" actId="20577"/>
          <ac:spMkLst>
            <pc:docMk/>
            <pc:sldMk cId="0" sldId="260"/>
            <ac:spMk id="18" creationId="{00000000-0000-0000-0000-000000000000}"/>
          </ac:spMkLst>
        </pc:spChg>
      </pc:sldChg>
      <pc:sldChg chg="modSp mod">
        <pc:chgData name="Shubham Kharate" userId="4fd8d8531af65a13" providerId="LiveId" clId="{2B401F99-E383-4C22-BD41-3B90B6AD8C3F}" dt="2024-04-04T08:15:04.442" v="24" actId="1076"/>
        <pc:sldMkLst>
          <pc:docMk/>
          <pc:sldMk cId="0" sldId="264"/>
        </pc:sldMkLst>
        <pc:spChg chg="mod">
          <ac:chgData name="Shubham Kharate" userId="4fd8d8531af65a13" providerId="LiveId" clId="{2B401F99-E383-4C22-BD41-3B90B6AD8C3F}" dt="2024-04-04T08:14:56.444" v="21" actId="1076"/>
          <ac:spMkLst>
            <pc:docMk/>
            <pc:sldMk cId="0" sldId="264"/>
            <ac:spMk id="2" creationId="{00000000-0000-0000-0000-000000000000}"/>
          </ac:spMkLst>
        </pc:spChg>
        <pc:spChg chg="mod">
          <ac:chgData name="Shubham Kharate" userId="4fd8d8531af65a13" providerId="LiveId" clId="{2B401F99-E383-4C22-BD41-3B90B6AD8C3F}" dt="2024-04-04T08:15:04.442" v="24" actId="1076"/>
          <ac:spMkLst>
            <pc:docMk/>
            <pc:sldMk cId="0" sldId="264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C4C66-C14A-4AB9-A798-C975E8525444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23E0C-D41E-4CDF-8412-AF367E007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4648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23E0C-D41E-4CDF-8412-AF367E007A2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904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23E0C-D41E-4CDF-8412-AF367E007A2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282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5.jpe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.png"/><Relationship Id="rId7" Type="http://schemas.openxmlformats.org/officeDocument/2006/relationships/image" Target="../media/image3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5.jpe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png"/><Relationship Id="rId7" Type="http://schemas.openxmlformats.org/officeDocument/2006/relationships/image" Target="../media/image4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Relationship Id="rId9" Type="http://schemas.openxmlformats.org/officeDocument/2006/relationships/image" Target="../media/image4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" r="-17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8521081" y="1000665"/>
            <a:ext cx="1245837" cy="985530"/>
          </a:xfrm>
          <a:custGeom>
            <a:avLst/>
            <a:gdLst/>
            <a:ahLst/>
            <a:cxnLst/>
            <a:rect l="l" t="t" r="r" b="b"/>
            <a:pathLst>
              <a:path w="1245837" h="985530">
                <a:moveTo>
                  <a:pt x="0" y="0"/>
                </a:moveTo>
                <a:lnTo>
                  <a:pt x="1245838" y="0"/>
                </a:lnTo>
                <a:lnTo>
                  <a:pt x="1245838" y="985530"/>
                </a:lnTo>
                <a:lnTo>
                  <a:pt x="0" y="985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521330">
            <a:off x="4522202" y="173473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7"/>
              <a:stretch>
                <a:fillRect l="-56411" r="-56411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8736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928152" y="2090427"/>
            <a:ext cx="243169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2"/>
              </a:lnSpc>
            </a:pPr>
            <a:r>
              <a:rPr lang="en-US" sz="3977" spc="-79">
                <a:solidFill>
                  <a:srgbClr val="FF66C4"/>
                </a:solidFill>
                <a:latin typeface="Montserrat Classic Bold"/>
              </a:rPr>
              <a:t>NIFTY  </a:t>
            </a:r>
            <a:r>
              <a:rPr lang="en-US" sz="3977" spc="-79">
                <a:solidFill>
                  <a:srgbClr val="040506"/>
                </a:solidFill>
                <a:latin typeface="Montserrat Classic Bold"/>
              </a:rPr>
              <a:t>50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870060" y="3166053"/>
            <a:ext cx="16101509" cy="377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chemeClr val="tx2"/>
                </a:solidFill>
                <a:latin typeface="Arial Bold"/>
              </a:rPr>
              <a:t>Portfolio Analysis</a:t>
            </a:r>
          </a:p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chemeClr val="tx2"/>
                </a:solidFill>
                <a:latin typeface="Arial Bold"/>
              </a:rPr>
              <a:t>Nifty-50 </a:t>
            </a:r>
          </a:p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chemeClr val="tx2"/>
                </a:solidFill>
                <a:latin typeface="Arial Bold"/>
              </a:rPr>
              <a:t>Stock Prediction</a:t>
            </a:r>
          </a:p>
          <a:p>
            <a:pPr algn="l">
              <a:lnSpc>
                <a:spcPts val="7200"/>
              </a:lnSpc>
            </a:pPr>
            <a:endParaRPr lang="en-US" sz="6000" dirty="0">
              <a:solidFill>
                <a:srgbClr val="2B1288"/>
              </a:solidFill>
              <a:latin typeface="Arial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0" y="6268643"/>
            <a:ext cx="6748290" cy="438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 algn="just">
              <a:lnSpc>
                <a:spcPts val="5354"/>
              </a:lnSpc>
            </a:pPr>
            <a:r>
              <a:rPr lang="en-US" sz="4462" spc="8" dirty="0">
                <a:solidFill>
                  <a:schemeClr val="tx2">
                    <a:lumMod val="60000"/>
                    <a:lumOff val="40000"/>
                  </a:schemeClr>
                </a:solidFill>
                <a:latin typeface="Archivo Black Bold"/>
              </a:rPr>
              <a:t>Presented By</a:t>
            </a:r>
          </a:p>
          <a:p>
            <a:pPr lvl="1" algn="just">
              <a:lnSpc>
                <a:spcPts val="4819"/>
              </a:lnSpc>
            </a:pPr>
            <a:r>
              <a:rPr lang="en-US" sz="4016" spc="37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T Rounds Condensed Bold"/>
              </a:rPr>
              <a:t>Sibasankar</a:t>
            </a:r>
            <a:r>
              <a:rPr lang="en-US" sz="4016" spc="37" dirty="0">
                <a:solidFill>
                  <a:schemeClr val="tx2">
                    <a:lumMod val="60000"/>
                    <a:lumOff val="40000"/>
                  </a:schemeClr>
                </a:solidFill>
                <a:latin typeface="TT Rounds Condensed Bold"/>
              </a:rPr>
              <a:t> </a:t>
            </a:r>
            <a:r>
              <a:rPr lang="en-US" sz="4016" spc="37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T Rounds Condensed Bold"/>
              </a:rPr>
              <a:t>Gauda</a:t>
            </a:r>
            <a:endParaRPr lang="en-US" sz="4016" spc="37" dirty="0">
              <a:solidFill>
                <a:schemeClr val="tx2">
                  <a:lumMod val="60000"/>
                  <a:lumOff val="40000"/>
                </a:schemeClr>
              </a:solidFill>
              <a:latin typeface="TT Rounds Condensed Bold"/>
            </a:endParaRPr>
          </a:p>
          <a:p>
            <a:pPr lvl="1" algn="just">
              <a:lnSpc>
                <a:spcPts val="4819"/>
              </a:lnSpc>
            </a:pPr>
            <a:r>
              <a:rPr lang="en-US" sz="4016" spc="36" dirty="0">
                <a:solidFill>
                  <a:schemeClr val="tx2">
                    <a:lumMod val="60000"/>
                    <a:lumOff val="40000"/>
                  </a:schemeClr>
                </a:solidFill>
                <a:latin typeface="TT Rounds Condensed Bold"/>
              </a:rPr>
              <a:t>Shubham Suresh Kharate</a:t>
            </a:r>
          </a:p>
          <a:p>
            <a:pPr lvl="1" algn="just">
              <a:lnSpc>
                <a:spcPts val="4819"/>
              </a:lnSpc>
            </a:pPr>
            <a:r>
              <a:rPr lang="en-US" sz="4016" spc="36" dirty="0">
                <a:solidFill>
                  <a:schemeClr val="tx2">
                    <a:lumMod val="60000"/>
                    <a:lumOff val="40000"/>
                  </a:schemeClr>
                </a:solidFill>
                <a:latin typeface="TT Rounds Condensed Bold"/>
              </a:rPr>
              <a:t>Lakshya Vats</a:t>
            </a:r>
          </a:p>
          <a:p>
            <a:pPr lvl="1" algn="just">
              <a:lnSpc>
                <a:spcPts val="4819"/>
              </a:lnSpc>
            </a:pPr>
            <a:r>
              <a:rPr lang="en-US" sz="4016" spc="36" dirty="0">
                <a:solidFill>
                  <a:schemeClr val="tx2">
                    <a:lumMod val="60000"/>
                    <a:lumOff val="40000"/>
                  </a:schemeClr>
                </a:solidFill>
                <a:latin typeface="TT Rounds Condensed Bold"/>
              </a:rPr>
              <a:t>Akanksha Shinde</a:t>
            </a:r>
          </a:p>
          <a:p>
            <a:pPr lvl="1" algn="just">
              <a:lnSpc>
                <a:spcPts val="4819"/>
              </a:lnSpc>
            </a:pPr>
            <a:r>
              <a:rPr lang="en-US" sz="4016" spc="36" dirty="0">
                <a:solidFill>
                  <a:schemeClr val="tx2">
                    <a:lumMod val="60000"/>
                    <a:lumOff val="40000"/>
                  </a:schemeClr>
                </a:solidFill>
                <a:latin typeface="TT Rounds Condensed Bold"/>
              </a:rPr>
              <a:t>Manas Kumar </a:t>
            </a:r>
            <a:r>
              <a:rPr lang="en-US" sz="4016" spc="36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T Rounds Condensed Bold"/>
              </a:rPr>
              <a:t>Khatua</a:t>
            </a:r>
            <a:endParaRPr lang="en-US" sz="4016" spc="36" dirty="0">
              <a:solidFill>
                <a:schemeClr val="tx2">
                  <a:lumMod val="60000"/>
                  <a:lumOff val="40000"/>
                </a:schemeClr>
              </a:solidFill>
              <a:latin typeface="TT Rounds Condensed Bold"/>
            </a:endParaRPr>
          </a:p>
          <a:p>
            <a:pPr algn="l">
              <a:lnSpc>
                <a:spcPts val="4819"/>
              </a:lnSpc>
            </a:pPr>
            <a:endParaRPr lang="en-US" sz="4016" spc="36" dirty="0">
              <a:solidFill>
                <a:srgbClr val="2B1288"/>
              </a:solidFill>
              <a:latin typeface="TT Rounds Condensed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50446" r="-50446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2456932" y="4728682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553577" y="7025093"/>
            <a:ext cx="1043208" cy="1029931"/>
          </a:xfrm>
          <a:custGeom>
            <a:avLst/>
            <a:gdLst/>
            <a:ahLst/>
            <a:cxnLst/>
            <a:rect l="l" t="t" r="r" b="b"/>
            <a:pathLst>
              <a:path w="1043208" h="1029931">
                <a:moveTo>
                  <a:pt x="0" y="0"/>
                </a:moveTo>
                <a:lnTo>
                  <a:pt x="1043208" y="0"/>
                </a:lnTo>
                <a:lnTo>
                  <a:pt x="1043208" y="1029931"/>
                </a:lnTo>
                <a:lnTo>
                  <a:pt x="0" y="10299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22031" y="1323909"/>
            <a:ext cx="7416941" cy="873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78"/>
              </a:lnSpc>
              <a:spcBef>
                <a:spcPct val="0"/>
              </a:spcBef>
            </a:pPr>
            <a:r>
              <a:rPr lang="en-US" sz="5129" spc="41">
                <a:solidFill>
                  <a:srgbClr val="FFFFFF"/>
                </a:solidFill>
                <a:latin typeface="Archivo Black"/>
              </a:rPr>
              <a:t>WHAT IS NIFTY 50?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3506000"/>
            <a:ext cx="11449558" cy="2674790"/>
            <a:chOff x="0" y="0"/>
            <a:chExt cx="15266078" cy="356638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266078" cy="3566387"/>
            </a:xfrm>
            <a:custGeom>
              <a:avLst/>
              <a:gdLst/>
              <a:ahLst/>
              <a:cxnLst/>
              <a:rect l="l" t="t" r="r" b="b"/>
              <a:pathLst>
                <a:path w="15266078" h="3566387">
                  <a:moveTo>
                    <a:pt x="0" y="0"/>
                  </a:moveTo>
                  <a:lnTo>
                    <a:pt x="15266078" y="0"/>
                  </a:lnTo>
                  <a:lnTo>
                    <a:pt x="15266078" y="3566387"/>
                  </a:lnTo>
                  <a:lnTo>
                    <a:pt x="0" y="3566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374" r="-374"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156917" y="207560"/>
              <a:ext cx="14952245" cy="3282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6"/>
                </a:lnSpc>
              </a:pPr>
              <a:r>
                <a:rPr lang="en-US" sz="4441" spc="41" dirty="0">
                  <a:solidFill>
                    <a:srgbClr val="C00000"/>
                  </a:solidFill>
                  <a:latin typeface="TT Rounds Condensed Bold"/>
                </a:rPr>
                <a:t>Nifty 50 is a stock market index in India, representing the performance of the top 50 companies traded on the National Stock Exchange (NSE).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6211958"/>
            <a:ext cx="10713646" cy="2723801"/>
            <a:chOff x="0" y="0"/>
            <a:chExt cx="14284861" cy="363173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284861" cy="3631735"/>
            </a:xfrm>
            <a:custGeom>
              <a:avLst/>
              <a:gdLst/>
              <a:ahLst/>
              <a:cxnLst/>
              <a:rect l="l" t="t" r="r" b="b"/>
              <a:pathLst>
                <a:path w="14284861" h="3631735">
                  <a:moveTo>
                    <a:pt x="0" y="0"/>
                  </a:moveTo>
                  <a:lnTo>
                    <a:pt x="14284861" y="0"/>
                  </a:lnTo>
                  <a:lnTo>
                    <a:pt x="14284861" y="3631735"/>
                  </a:lnTo>
                  <a:lnTo>
                    <a:pt x="0" y="3631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t="-1144" b="-1144"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144797" y="192422"/>
              <a:ext cx="13995268" cy="3294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33"/>
                </a:lnSpc>
              </a:pPr>
              <a:r>
                <a:rPr lang="en-US" sz="4475" spc="41" dirty="0">
                  <a:solidFill>
                    <a:srgbClr val="2B1288"/>
                  </a:solidFill>
                  <a:latin typeface="TT Rounds Condensed Bold"/>
                </a:rPr>
                <a:t>It reflects the health of India's economy by tracking the share prices of these prominent companies, making it a key indicator for investors and analysts</a:t>
              </a:r>
              <a:r>
                <a:rPr lang="en-US" sz="4475" spc="41" dirty="0">
                  <a:solidFill>
                    <a:srgbClr val="000000"/>
                  </a:solidFill>
                  <a:latin typeface="TT Rounds Condensed Bold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r="-6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883360"/>
            <a:ext cx="16620054" cy="3716894"/>
            <a:chOff x="0" y="0"/>
            <a:chExt cx="4377298" cy="9789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7298" cy="978935"/>
            </a:xfrm>
            <a:custGeom>
              <a:avLst/>
              <a:gdLst/>
              <a:ahLst/>
              <a:cxnLst/>
              <a:rect l="l" t="t" r="r" b="b"/>
              <a:pathLst>
                <a:path w="4377298" h="978935">
                  <a:moveTo>
                    <a:pt x="11645" y="0"/>
                  </a:moveTo>
                  <a:lnTo>
                    <a:pt x="4365653" y="0"/>
                  </a:lnTo>
                  <a:cubicBezTo>
                    <a:pt x="4372084" y="0"/>
                    <a:pt x="4377298" y="5214"/>
                    <a:pt x="4377298" y="11645"/>
                  </a:cubicBezTo>
                  <a:lnTo>
                    <a:pt x="4377298" y="967290"/>
                  </a:lnTo>
                  <a:cubicBezTo>
                    <a:pt x="4377298" y="973721"/>
                    <a:pt x="4372084" y="978935"/>
                    <a:pt x="4365653" y="978935"/>
                  </a:cubicBezTo>
                  <a:lnTo>
                    <a:pt x="11645" y="978935"/>
                  </a:lnTo>
                  <a:cubicBezTo>
                    <a:pt x="5214" y="978935"/>
                    <a:pt x="0" y="973721"/>
                    <a:pt x="0" y="967290"/>
                  </a:cubicBezTo>
                  <a:lnTo>
                    <a:pt x="0" y="11645"/>
                  </a:lnTo>
                  <a:cubicBezTo>
                    <a:pt x="0" y="5214"/>
                    <a:pt x="5214" y="0"/>
                    <a:pt x="11645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377298" cy="997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456367" y="8212716"/>
            <a:ext cx="1105276" cy="1327297"/>
          </a:xfrm>
          <a:custGeom>
            <a:avLst/>
            <a:gdLst/>
            <a:ahLst/>
            <a:cxnLst/>
            <a:rect l="l" t="t" r="r" b="b"/>
            <a:pathLst>
              <a:path w="1105276" h="1327297">
                <a:moveTo>
                  <a:pt x="0" y="0"/>
                </a:moveTo>
                <a:lnTo>
                  <a:pt x="1105276" y="0"/>
                </a:lnTo>
                <a:lnTo>
                  <a:pt x="1105276" y="1327297"/>
                </a:lnTo>
                <a:lnTo>
                  <a:pt x="0" y="1327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613767" y="7703045"/>
            <a:ext cx="2810608" cy="360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0"/>
              </a:lnSpc>
            </a:pPr>
            <a:r>
              <a:rPr lang="en-US" sz="2159" spc="30">
                <a:solidFill>
                  <a:srgbClr val="040506"/>
                </a:solidFill>
                <a:latin typeface="Montserrat Classic"/>
              </a:rPr>
              <a:t>Project Initiation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42800" y="6467330"/>
            <a:ext cx="2629427" cy="73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</a:rPr>
              <a:t>Review and Editing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49773" y="5105400"/>
            <a:ext cx="2629427" cy="73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</a:rPr>
              <a:t>Presentation and Sharing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281455" y="7301328"/>
            <a:ext cx="1152117" cy="1466816"/>
          </a:xfrm>
          <a:custGeom>
            <a:avLst/>
            <a:gdLst/>
            <a:ahLst/>
            <a:cxnLst/>
            <a:rect l="l" t="t" r="r" b="b"/>
            <a:pathLst>
              <a:path w="1152117" h="1466816">
                <a:moveTo>
                  <a:pt x="0" y="0"/>
                </a:moveTo>
                <a:lnTo>
                  <a:pt x="1152117" y="0"/>
                </a:lnTo>
                <a:lnTo>
                  <a:pt x="1152117" y="1466816"/>
                </a:lnTo>
                <a:lnTo>
                  <a:pt x="0" y="1466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042209" y="6038405"/>
            <a:ext cx="1244554" cy="1262924"/>
          </a:xfrm>
          <a:custGeom>
            <a:avLst/>
            <a:gdLst/>
            <a:ahLst/>
            <a:cxnLst/>
            <a:rect l="l" t="t" r="r" b="b"/>
            <a:pathLst>
              <a:path w="1244554" h="1262924">
                <a:moveTo>
                  <a:pt x="0" y="0"/>
                </a:moveTo>
                <a:lnTo>
                  <a:pt x="1244554" y="0"/>
                </a:lnTo>
                <a:lnTo>
                  <a:pt x="1244554" y="1262923"/>
                </a:lnTo>
                <a:lnTo>
                  <a:pt x="0" y="12629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28700" y="401270"/>
            <a:ext cx="16620054" cy="1215390"/>
            <a:chOff x="0" y="0"/>
            <a:chExt cx="22160072" cy="16205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160072" cy="1620520"/>
            </a:xfrm>
            <a:custGeom>
              <a:avLst/>
              <a:gdLst/>
              <a:ahLst/>
              <a:cxnLst/>
              <a:rect l="l" t="t" r="r" b="b"/>
              <a:pathLst>
                <a:path w="22160072" h="1620520">
                  <a:moveTo>
                    <a:pt x="0" y="0"/>
                  </a:moveTo>
                  <a:lnTo>
                    <a:pt x="22160072" y="0"/>
                  </a:lnTo>
                  <a:lnTo>
                    <a:pt x="22160072" y="1620520"/>
                  </a:lnTo>
                  <a:lnTo>
                    <a:pt x="0" y="162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t="-5777" b="-5777"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221320" y="260350"/>
              <a:ext cx="21717431" cy="1156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sz="6000" spc="56">
                  <a:solidFill>
                    <a:srgbClr val="FFFFFF"/>
                  </a:solidFill>
                  <a:latin typeface="TT Rounds Condensed Bold"/>
                </a:rPr>
                <a:t>The Significance of Stock Price Prediction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2007656"/>
            <a:ext cx="16620054" cy="90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3"/>
              </a:lnSpc>
            </a:pPr>
            <a:r>
              <a:rPr lang="en-US" sz="3299" spc="30" dirty="0">
                <a:solidFill>
                  <a:srgbClr val="2B1288"/>
                </a:solidFill>
                <a:latin typeface="TT Rounds Condensed"/>
              </a:rPr>
              <a:t>Predicting stock prices is important for Investors, allowing them to make informed decisions about buying or selling stocks, potentially maximizing profits.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3151832"/>
            <a:ext cx="16620054" cy="90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3"/>
              </a:lnSpc>
            </a:pPr>
            <a:r>
              <a:rPr lang="en-US" sz="3299" spc="30">
                <a:solidFill>
                  <a:srgbClr val="2B1288"/>
                </a:solidFill>
                <a:latin typeface="TT Rounds Condensed Bold"/>
              </a:rPr>
              <a:t>Traders</a:t>
            </a:r>
            <a:r>
              <a:rPr lang="en-US" sz="3299" spc="30">
                <a:solidFill>
                  <a:srgbClr val="2B1288"/>
                </a:solidFill>
                <a:latin typeface="TT Rounds Condensed"/>
              </a:rPr>
              <a:t> rely on predictions for quick buying and selling, aiming to capitalize on short-term market movements.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4296008"/>
            <a:ext cx="16620054" cy="90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3"/>
              </a:lnSpc>
            </a:pPr>
            <a:r>
              <a:rPr lang="en-US" sz="3299" spc="30">
                <a:solidFill>
                  <a:srgbClr val="2B1288"/>
                </a:solidFill>
                <a:latin typeface="TT Rounds Condensed Bold"/>
              </a:rPr>
              <a:t>Financial Analysts</a:t>
            </a:r>
            <a:r>
              <a:rPr lang="en-US" sz="3299" spc="30">
                <a:solidFill>
                  <a:srgbClr val="2B1288"/>
                </a:solidFill>
                <a:latin typeface="TT Rounds Condensed"/>
              </a:rPr>
              <a:t> use predictions to provide valuable insights to clients, helping them plan for the future.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11822" y="5636830"/>
            <a:ext cx="15259306" cy="1215390"/>
            <a:chOff x="0" y="0"/>
            <a:chExt cx="20345742" cy="16205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0345742" cy="1620520"/>
            </a:xfrm>
            <a:custGeom>
              <a:avLst/>
              <a:gdLst/>
              <a:ahLst/>
              <a:cxnLst/>
              <a:rect l="l" t="t" r="r" b="b"/>
              <a:pathLst>
                <a:path w="20345742" h="1620520">
                  <a:moveTo>
                    <a:pt x="0" y="0"/>
                  </a:moveTo>
                  <a:lnTo>
                    <a:pt x="20345742" y="0"/>
                  </a:lnTo>
                  <a:lnTo>
                    <a:pt x="20345742" y="1620520"/>
                  </a:lnTo>
                  <a:lnTo>
                    <a:pt x="0" y="162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t="-1210" b="-1210"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203200" y="260350"/>
              <a:ext cx="19939342" cy="1156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sz="6000" spc="56">
                  <a:solidFill>
                    <a:srgbClr val="FFFFFF"/>
                  </a:solidFill>
                  <a:latin typeface="TT Rounds Condensed Bold"/>
                </a:rPr>
                <a:t>Challenges and Uncertainties: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15612" y="9699646"/>
            <a:ext cx="16620054" cy="2051984"/>
            <a:chOff x="0" y="0"/>
            <a:chExt cx="4377298" cy="5404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377298" cy="540440"/>
            </a:xfrm>
            <a:custGeom>
              <a:avLst/>
              <a:gdLst/>
              <a:ahLst/>
              <a:cxnLst/>
              <a:rect l="l" t="t" r="r" b="b"/>
              <a:pathLst>
                <a:path w="4377298" h="540440">
                  <a:moveTo>
                    <a:pt x="11645" y="0"/>
                  </a:moveTo>
                  <a:lnTo>
                    <a:pt x="4365653" y="0"/>
                  </a:lnTo>
                  <a:cubicBezTo>
                    <a:pt x="4372084" y="0"/>
                    <a:pt x="4377298" y="5214"/>
                    <a:pt x="4377298" y="11645"/>
                  </a:cubicBezTo>
                  <a:lnTo>
                    <a:pt x="4377298" y="528795"/>
                  </a:lnTo>
                  <a:cubicBezTo>
                    <a:pt x="4377298" y="535227"/>
                    <a:pt x="4372084" y="540440"/>
                    <a:pt x="4365653" y="540440"/>
                  </a:cubicBezTo>
                  <a:lnTo>
                    <a:pt x="11645" y="540440"/>
                  </a:lnTo>
                  <a:cubicBezTo>
                    <a:pt x="5214" y="540440"/>
                    <a:pt x="0" y="535227"/>
                    <a:pt x="0" y="528795"/>
                  </a:cubicBezTo>
                  <a:lnTo>
                    <a:pt x="0" y="11645"/>
                  </a:lnTo>
                  <a:cubicBezTo>
                    <a:pt x="0" y="5214"/>
                    <a:pt x="5214" y="0"/>
                    <a:pt x="11645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4377298" cy="559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72898" y="7052245"/>
            <a:ext cx="16142205" cy="2098278"/>
            <a:chOff x="0" y="0"/>
            <a:chExt cx="4251445" cy="55263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51445" cy="552633"/>
            </a:xfrm>
            <a:custGeom>
              <a:avLst/>
              <a:gdLst/>
              <a:ahLst/>
              <a:cxnLst/>
              <a:rect l="l" t="t" r="r" b="b"/>
              <a:pathLst>
                <a:path w="4251445" h="552633">
                  <a:moveTo>
                    <a:pt x="11990" y="0"/>
                  </a:moveTo>
                  <a:lnTo>
                    <a:pt x="4239454" y="0"/>
                  </a:lnTo>
                  <a:cubicBezTo>
                    <a:pt x="4246076" y="0"/>
                    <a:pt x="4251445" y="5368"/>
                    <a:pt x="4251445" y="11990"/>
                  </a:cubicBezTo>
                  <a:lnTo>
                    <a:pt x="4251445" y="540643"/>
                  </a:lnTo>
                  <a:cubicBezTo>
                    <a:pt x="4251445" y="547265"/>
                    <a:pt x="4246076" y="552633"/>
                    <a:pt x="4239454" y="552633"/>
                  </a:cubicBezTo>
                  <a:lnTo>
                    <a:pt x="11990" y="552633"/>
                  </a:lnTo>
                  <a:cubicBezTo>
                    <a:pt x="8810" y="552633"/>
                    <a:pt x="5760" y="551370"/>
                    <a:pt x="3512" y="549121"/>
                  </a:cubicBezTo>
                  <a:cubicBezTo>
                    <a:pt x="1263" y="546872"/>
                    <a:pt x="0" y="543823"/>
                    <a:pt x="0" y="540643"/>
                  </a:cubicBezTo>
                  <a:lnTo>
                    <a:pt x="0" y="11990"/>
                  </a:lnTo>
                  <a:cubicBezTo>
                    <a:pt x="0" y="5368"/>
                    <a:pt x="5368" y="0"/>
                    <a:pt x="1199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4251445" cy="571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72898" y="7189333"/>
            <a:ext cx="15906302" cy="90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9"/>
              </a:lnSpc>
            </a:pPr>
            <a:r>
              <a:rPr lang="en-US" sz="3314" spc="31">
                <a:solidFill>
                  <a:srgbClr val="2B1288"/>
                </a:solidFill>
                <a:latin typeface="TT Rounds Condensed"/>
              </a:rPr>
              <a:t>Stock markets are highly volatile and subject to numerous factors, including economic events, politics, and investor sentiment.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7200" y="-42638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r="-22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81375" y="1582354"/>
            <a:ext cx="16003244" cy="8229600"/>
            <a:chOff x="0" y="0"/>
            <a:chExt cx="421484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14846" cy="2167467"/>
            </a:xfrm>
            <a:custGeom>
              <a:avLst/>
              <a:gdLst/>
              <a:ahLst/>
              <a:cxnLst/>
              <a:rect l="l" t="t" r="r" b="b"/>
              <a:pathLst>
                <a:path w="4214846" h="2167467">
                  <a:moveTo>
                    <a:pt x="12094" y="0"/>
                  </a:moveTo>
                  <a:lnTo>
                    <a:pt x="4202752" y="0"/>
                  </a:lnTo>
                  <a:cubicBezTo>
                    <a:pt x="4209431" y="0"/>
                    <a:pt x="4214846" y="5415"/>
                    <a:pt x="4214846" y="12094"/>
                  </a:cubicBezTo>
                  <a:lnTo>
                    <a:pt x="4214846" y="2155373"/>
                  </a:lnTo>
                  <a:cubicBezTo>
                    <a:pt x="4214846" y="2162052"/>
                    <a:pt x="4209431" y="2167467"/>
                    <a:pt x="4202752" y="2167467"/>
                  </a:cubicBezTo>
                  <a:lnTo>
                    <a:pt x="12094" y="2167467"/>
                  </a:lnTo>
                  <a:cubicBezTo>
                    <a:pt x="5415" y="2167467"/>
                    <a:pt x="0" y="2162052"/>
                    <a:pt x="0" y="2155373"/>
                  </a:cubicBezTo>
                  <a:lnTo>
                    <a:pt x="0" y="12094"/>
                  </a:lnTo>
                  <a:cubicBezTo>
                    <a:pt x="0" y="5415"/>
                    <a:pt x="5415" y="0"/>
                    <a:pt x="12094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214846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8337" y="4871560"/>
            <a:ext cx="3086100" cy="4784036"/>
            <a:chOff x="0" y="0"/>
            <a:chExt cx="812800" cy="1259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64062" y="4874187"/>
            <a:ext cx="3086100" cy="666609"/>
            <a:chOff x="0" y="0"/>
            <a:chExt cx="812800" cy="1755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75568"/>
            </a:xfrm>
            <a:custGeom>
              <a:avLst/>
              <a:gdLst/>
              <a:ahLst/>
              <a:cxnLst/>
              <a:rect l="l" t="t" r="r" b="b"/>
              <a:pathLst>
                <a:path w="812800" h="175568">
                  <a:moveTo>
                    <a:pt x="0" y="0"/>
                  </a:moveTo>
                  <a:lnTo>
                    <a:pt x="812800" y="0"/>
                  </a:lnTo>
                  <a:lnTo>
                    <a:pt x="812800" y="175568"/>
                  </a:lnTo>
                  <a:lnTo>
                    <a:pt x="0" y="17556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194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Data Extraction: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576762" y="4874187"/>
            <a:ext cx="3086100" cy="4784036"/>
            <a:chOff x="0" y="0"/>
            <a:chExt cx="812800" cy="12599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550162" y="4789449"/>
            <a:ext cx="3017451" cy="708101"/>
            <a:chOff x="0" y="0"/>
            <a:chExt cx="794720" cy="18649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94720" cy="186496"/>
            </a:xfrm>
            <a:custGeom>
              <a:avLst/>
              <a:gdLst/>
              <a:ahLst/>
              <a:cxnLst/>
              <a:rect l="l" t="t" r="r" b="b"/>
              <a:pathLst>
                <a:path w="794720" h="186496">
                  <a:moveTo>
                    <a:pt x="0" y="0"/>
                  </a:moveTo>
                  <a:lnTo>
                    <a:pt x="794720" y="0"/>
                  </a:lnTo>
                  <a:lnTo>
                    <a:pt x="794720" y="186496"/>
                  </a:lnTo>
                  <a:lnTo>
                    <a:pt x="0" y="18649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794720" cy="2055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Data preprocessing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837037" y="4388176"/>
            <a:ext cx="3086100" cy="5258826"/>
            <a:chOff x="0" y="0"/>
            <a:chExt cx="812800" cy="13850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385041"/>
            </a:xfrm>
            <a:custGeom>
              <a:avLst/>
              <a:gdLst/>
              <a:ahLst/>
              <a:cxnLst/>
              <a:rect l="l" t="t" r="r" b="b"/>
              <a:pathLst>
                <a:path w="812800" h="1385041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334868"/>
                  </a:lnTo>
                  <a:cubicBezTo>
                    <a:pt x="812800" y="1348174"/>
                    <a:pt x="807514" y="1360936"/>
                    <a:pt x="798105" y="1370345"/>
                  </a:cubicBezTo>
                  <a:cubicBezTo>
                    <a:pt x="788695" y="1379755"/>
                    <a:pt x="775934" y="1385041"/>
                    <a:pt x="762627" y="1385041"/>
                  </a:cubicBezTo>
                  <a:lnTo>
                    <a:pt x="50173" y="1385041"/>
                  </a:lnTo>
                  <a:cubicBezTo>
                    <a:pt x="36866" y="1385041"/>
                    <a:pt x="24105" y="1379755"/>
                    <a:pt x="14695" y="1370345"/>
                  </a:cubicBezTo>
                  <a:cubicBezTo>
                    <a:pt x="5286" y="1360936"/>
                    <a:pt x="0" y="1348174"/>
                    <a:pt x="0" y="1334868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12800" cy="1404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588637" y="4871560"/>
            <a:ext cx="3086100" cy="825594"/>
            <a:chOff x="0" y="0"/>
            <a:chExt cx="812800" cy="2174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217440"/>
            </a:xfrm>
            <a:custGeom>
              <a:avLst/>
              <a:gdLst/>
              <a:ahLst/>
              <a:cxnLst/>
              <a:rect l="l" t="t" r="r" b="b"/>
              <a:pathLst>
                <a:path w="812800" h="217440">
                  <a:moveTo>
                    <a:pt x="0" y="0"/>
                  </a:moveTo>
                  <a:lnTo>
                    <a:pt x="812800" y="0"/>
                  </a:lnTo>
                  <a:lnTo>
                    <a:pt x="812800" y="217440"/>
                  </a:lnTo>
                  <a:lnTo>
                    <a:pt x="0" y="21744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236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Modelling: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693787" y="4789449"/>
            <a:ext cx="3086100" cy="4784036"/>
            <a:chOff x="0" y="0"/>
            <a:chExt cx="812800" cy="125999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703312" y="4805387"/>
            <a:ext cx="3086100" cy="804208"/>
            <a:chOff x="0" y="0"/>
            <a:chExt cx="812800" cy="21180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211808"/>
            </a:xfrm>
            <a:custGeom>
              <a:avLst/>
              <a:gdLst/>
              <a:ahLst/>
              <a:cxnLst/>
              <a:rect l="l" t="t" r="r" b="b"/>
              <a:pathLst>
                <a:path w="812800" h="211808">
                  <a:moveTo>
                    <a:pt x="0" y="0"/>
                  </a:moveTo>
                  <a:lnTo>
                    <a:pt x="812800" y="0"/>
                  </a:lnTo>
                  <a:lnTo>
                    <a:pt x="812800" y="211808"/>
                  </a:lnTo>
                  <a:lnTo>
                    <a:pt x="0" y="21180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812800" cy="230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Gsheet Integration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7845812" y="6130712"/>
            <a:ext cx="2722103" cy="2565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The machine learning model employs polynomial regression to forecast profit/loss in Nifty 50 stocks, capturing nonlinear relationships between features and stock price movements for more accurate predictions.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7567612" y="4789449"/>
            <a:ext cx="3086100" cy="4784036"/>
            <a:chOff x="0" y="0"/>
            <a:chExt cx="812800" cy="125999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2418728" y="4396514"/>
            <a:ext cx="13450543" cy="3205178"/>
          </a:xfrm>
          <a:custGeom>
            <a:avLst/>
            <a:gdLst/>
            <a:ahLst/>
            <a:cxnLst/>
            <a:rect l="l" t="t" r="r" b="b"/>
            <a:pathLst>
              <a:path w="15528604" h="4697403">
                <a:moveTo>
                  <a:pt x="0" y="0"/>
                </a:moveTo>
                <a:lnTo>
                  <a:pt x="15528605" y="0"/>
                </a:lnTo>
                <a:lnTo>
                  <a:pt x="15528605" y="4697403"/>
                </a:lnTo>
                <a:lnTo>
                  <a:pt x="0" y="46974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5" name="Group 35"/>
          <p:cNvGrpSpPr/>
          <p:nvPr/>
        </p:nvGrpSpPr>
        <p:grpSpPr>
          <a:xfrm>
            <a:off x="13875137" y="4414900"/>
            <a:ext cx="3086100" cy="918573"/>
            <a:chOff x="0" y="0"/>
            <a:chExt cx="812800" cy="24192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241929"/>
            </a:xfrm>
            <a:custGeom>
              <a:avLst/>
              <a:gdLst/>
              <a:ahLst/>
              <a:cxnLst/>
              <a:rect l="l" t="t" r="r" b="b"/>
              <a:pathLst>
                <a:path w="812800" h="241929">
                  <a:moveTo>
                    <a:pt x="0" y="0"/>
                  </a:moveTo>
                  <a:lnTo>
                    <a:pt x="812800" y="0"/>
                  </a:lnTo>
                  <a:lnTo>
                    <a:pt x="812800" y="241929"/>
                  </a:lnTo>
                  <a:lnTo>
                    <a:pt x="0" y="24192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19050"/>
              <a:ext cx="812800" cy="260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Partial Web Page Developement: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3690980" y="1702311"/>
            <a:ext cx="10906040" cy="81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</a:rPr>
              <a:t>KEY PROJECT PHASES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12038" y="6755952"/>
            <a:ext cx="2947624" cy="1940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1635" spc="160">
                <a:solidFill>
                  <a:srgbClr val="231F20"/>
                </a:solidFill>
                <a:latin typeface="Montserrat Light"/>
              </a:rPr>
              <a:t>We scrapped data from the website for the last 4 Years</a:t>
            </a:r>
          </a:p>
          <a:p>
            <a:pPr algn="ctr">
              <a:lnSpc>
                <a:spcPts val="2257"/>
              </a:lnSpc>
            </a:pPr>
            <a:r>
              <a:rPr lang="en-US" sz="1635" spc="160">
                <a:solidFill>
                  <a:srgbClr val="231F20"/>
                </a:solidFill>
                <a:latin typeface="Montserrat Light"/>
              </a:rPr>
              <a:t>With help of Webdriver and Beautiful Soup Libraries</a:t>
            </a:r>
          </a:p>
          <a:p>
            <a:pPr marL="0" lvl="0" indent="0" algn="ctr">
              <a:lnSpc>
                <a:spcPts val="2257"/>
              </a:lnSpc>
              <a:spcBef>
                <a:spcPct val="0"/>
              </a:spcBef>
            </a:pPr>
            <a:endParaRPr lang="en-US" sz="1635" spc="160">
              <a:solidFill>
                <a:srgbClr val="231F20"/>
              </a:solidFill>
              <a:latin typeface="Montserrat Light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4576762" y="6038521"/>
            <a:ext cx="2722103" cy="2565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4"/>
              </a:lnSpc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: </a:t>
            </a:r>
          </a:p>
          <a:p>
            <a:pPr algn="ctr">
              <a:lnSpc>
                <a:spcPts val="2084"/>
              </a:lnSpc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It involved cleaning and transforming raw data to make it suitable for model building. This step ensured data quality and made it compatible with our analysis.</a:t>
            </a:r>
          </a:p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endParaRPr lang="en-US" sz="1510" spc="148">
              <a:solidFill>
                <a:srgbClr val="231F20"/>
              </a:solidFill>
              <a:latin typeface="Montserrat Light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0875785" y="6186157"/>
            <a:ext cx="2722103" cy="3080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r>
              <a:rPr lang="en-US" sz="1510" spc="148" dirty="0">
                <a:solidFill>
                  <a:srgbClr val="231F20"/>
                </a:solidFill>
                <a:latin typeface="Montserrat Light"/>
              </a:rPr>
              <a:t>Integrating Python with Google Sheets involves API integration, allowing seamless data exchange between Python scripts and Google Sheets, providing an alternate, efficient method for real-time data interactions and automation.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837037" y="7173675"/>
            <a:ext cx="2947624" cy="110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7"/>
              </a:lnSpc>
            </a:pPr>
            <a:endParaRPr dirty="0"/>
          </a:p>
          <a:p>
            <a:pPr marL="0" lvl="0" indent="0" algn="ctr">
              <a:lnSpc>
                <a:spcPts val="2257"/>
              </a:lnSpc>
              <a:spcBef>
                <a:spcPct val="0"/>
              </a:spcBef>
            </a:pPr>
            <a:r>
              <a:rPr lang="en-US" sz="1635" spc="160" dirty="0">
                <a:solidFill>
                  <a:srgbClr val="231F20"/>
                </a:solidFill>
                <a:latin typeface="Montserrat Light"/>
              </a:rPr>
              <a:t>Created static web page using HTML and CSS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21061" y="-22380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135381" y="4897605"/>
            <a:ext cx="1006253" cy="960515"/>
          </a:xfrm>
          <a:custGeom>
            <a:avLst/>
            <a:gdLst/>
            <a:ahLst/>
            <a:cxnLst/>
            <a:rect l="l" t="t" r="r" b="b"/>
            <a:pathLst>
              <a:path w="1006253" h="960515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14174583" y="962025"/>
            <a:ext cx="4113417" cy="3588956"/>
          </a:xfrm>
          <a:custGeom>
            <a:avLst/>
            <a:gdLst/>
            <a:ahLst/>
            <a:cxnLst/>
            <a:rect l="l" t="t" r="r" b="b"/>
            <a:pathLst>
              <a:path w="4113417" h="3588956">
                <a:moveTo>
                  <a:pt x="0" y="0"/>
                </a:moveTo>
                <a:lnTo>
                  <a:pt x="4113417" y="0"/>
                </a:lnTo>
                <a:lnTo>
                  <a:pt x="4113417" y="3588956"/>
                </a:lnTo>
                <a:lnTo>
                  <a:pt x="0" y="3588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174583" y="6172200"/>
            <a:ext cx="4092356" cy="4114800"/>
          </a:xfrm>
          <a:custGeom>
            <a:avLst/>
            <a:gdLst/>
            <a:ahLst/>
            <a:cxnLst/>
            <a:rect l="l" t="t" r="r" b="b"/>
            <a:pathLst>
              <a:path w="4092356" h="4114800">
                <a:moveTo>
                  <a:pt x="0" y="0"/>
                </a:moveTo>
                <a:lnTo>
                  <a:pt x="4092356" y="0"/>
                </a:lnTo>
                <a:lnTo>
                  <a:pt x="40923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23999" y="3989264"/>
            <a:ext cx="9721335" cy="141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74"/>
              </a:lnSpc>
            </a:pPr>
            <a:r>
              <a:rPr lang="en-US" sz="2400" spc="197" dirty="0">
                <a:solidFill>
                  <a:schemeClr val="accent4">
                    <a:lumMod val="50000"/>
                  </a:schemeClr>
                </a:solidFill>
                <a:latin typeface="Montserrat Light"/>
              </a:rPr>
              <a:t>Model is trained on 4 Years of Data:-</a:t>
            </a:r>
          </a:p>
          <a:p>
            <a:pPr>
              <a:lnSpc>
                <a:spcPts val="2774"/>
              </a:lnSpc>
            </a:pPr>
            <a:endParaRPr lang="en-US" sz="2400" spc="197" dirty="0">
              <a:solidFill>
                <a:schemeClr val="accent4">
                  <a:lumMod val="50000"/>
                </a:schemeClr>
              </a:solidFill>
              <a:latin typeface="Montserrat Light"/>
            </a:endParaRPr>
          </a:p>
          <a:p>
            <a:pPr>
              <a:lnSpc>
                <a:spcPts val="2774"/>
              </a:lnSpc>
            </a:pPr>
            <a:r>
              <a:rPr lang="en-US" sz="2400" spc="197" dirty="0">
                <a:solidFill>
                  <a:schemeClr val="accent4">
                    <a:lumMod val="50000"/>
                  </a:schemeClr>
                </a:solidFill>
                <a:latin typeface="Montserrat Light"/>
              </a:rPr>
              <a:t>Jan </a:t>
            </a:r>
            <a:r>
              <a:rPr lang="en-US" sz="2800" spc="197" dirty="0">
                <a:solidFill>
                  <a:schemeClr val="accent4">
                    <a:lumMod val="50000"/>
                  </a:schemeClr>
                </a:solidFill>
                <a:latin typeface="Montserrat Light"/>
              </a:rPr>
              <a:t>2020</a:t>
            </a:r>
            <a:r>
              <a:rPr lang="en-US" sz="2400" spc="197" dirty="0">
                <a:solidFill>
                  <a:schemeClr val="accent4">
                    <a:lumMod val="50000"/>
                  </a:schemeClr>
                </a:solidFill>
                <a:latin typeface="Montserrat Light"/>
              </a:rPr>
              <a:t> – Jan </a:t>
            </a:r>
            <a:r>
              <a:rPr lang="en-US" sz="3600" spc="197" dirty="0">
                <a:solidFill>
                  <a:schemeClr val="accent4">
                    <a:lumMod val="50000"/>
                  </a:schemeClr>
                </a:solidFill>
                <a:latin typeface="Montserrat Light"/>
              </a:rPr>
              <a:t>2024</a:t>
            </a:r>
            <a:endParaRPr lang="en-US" sz="2400" spc="197" dirty="0">
              <a:solidFill>
                <a:schemeClr val="accent4">
                  <a:lumMod val="50000"/>
                </a:schemeClr>
              </a:solidFill>
              <a:latin typeface="Montserrat Light"/>
            </a:endParaRPr>
          </a:p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endParaRPr lang="en-US" sz="2000" spc="197" dirty="0">
              <a:solidFill>
                <a:srgbClr val="231F20"/>
              </a:solidFill>
              <a:latin typeface="Montserrat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0" y="1146512"/>
            <a:ext cx="10511108" cy="1829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95"/>
              </a:lnSpc>
              <a:spcBef>
                <a:spcPct val="0"/>
              </a:spcBef>
            </a:pPr>
            <a:r>
              <a:rPr lang="en-US" sz="5358" spc="42">
                <a:solidFill>
                  <a:srgbClr val="FFFFFF"/>
                </a:solidFill>
                <a:latin typeface="Archivo Black Bold"/>
              </a:rPr>
              <a:t>MODEL BUILDING AND EVALUATION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3999" y="5778019"/>
            <a:ext cx="681721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800" spc="197" dirty="0">
                <a:solidFill>
                  <a:srgbClr val="0070C0"/>
                </a:solidFill>
                <a:latin typeface="Montserrat Light"/>
              </a:rPr>
              <a:t>The machine learning model chosen for stock price prediction is Random Forest 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23999" y="7518066"/>
            <a:ext cx="9144001" cy="2487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74"/>
              </a:lnSpc>
            </a:pPr>
            <a:r>
              <a:rPr lang="en-US" sz="3200" spc="197" dirty="0">
                <a:solidFill>
                  <a:srgbClr val="7030A0"/>
                </a:solidFill>
                <a:latin typeface="Montserrat Light"/>
              </a:rPr>
              <a:t>Key performance metrics used to evaluate the model's accuracy included </a:t>
            </a:r>
          </a:p>
          <a:p>
            <a:pPr>
              <a:lnSpc>
                <a:spcPts val="2774"/>
              </a:lnSpc>
            </a:pPr>
            <a:endParaRPr lang="en-US" sz="2010" spc="197" dirty="0">
              <a:solidFill>
                <a:srgbClr val="231F20"/>
              </a:solidFill>
              <a:latin typeface="Montserrat Light"/>
            </a:endParaRPr>
          </a:p>
          <a:p>
            <a:pPr>
              <a:lnSpc>
                <a:spcPts val="2774"/>
              </a:lnSpc>
            </a:pPr>
            <a:r>
              <a:rPr lang="en-US" sz="2800" spc="197" dirty="0">
                <a:solidFill>
                  <a:schemeClr val="tx2">
                    <a:lumMod val="50000"/>
                  </a:schemeClr>
                </a:solidFill>
                <a:latin typeface="Montserrat Light"/>
              </a:rPr>
              <a:t>Root </a:t>
            </a:r>
            <a:r>
              <a:rPr lang="en-US" sz="2800" spc="197" dirty="0" err="1">
                <a:solidFill>
                  <a:schemeClr val="tx2">
                    <a:lumMod val="50000"/>
                  </a:schemeClr>
                </a:solidFill>
                <a:latin typeface="Montserrat Light"/>
              </a:rPr>
              <a:t>MeanMean</a:t>
            </a:r>
            <a:r>
              <a:rPr lang="en-US" sz="2800" spc="197" dirty="0">
                <a:solidFill>
                  <a:schemeClr val="tx2">
                    <a:lumMod val="50000"/>
                  </a:schemeClr>
                </a:solidFill>
                <a:latin typeface="Montserrat Light"/>
              </a:rPr>
              <a:t> Squared Error (MSE), </a:t>
            </a:r>
          </a:p>
          <a:p>
            <a:pPr>
              <a:lnSpc>
                <a:spcPts val="2774"/>
              </a:lnSpc>
            </a:pPr>
            <a:r>
              <a:rPr lang="en-US" sz="2800" spc="197" dirty="0">
                <a:solidFill>
                  <a:schemeClr val="tx2">
                    <a:lumMod val="50000"/>
                  </a:schemeClr>
                </a:solidFill>
                <a:latin typeface="Montserrat Light"/>
              </a:rPr>
              <a:t> Squared Error (RMSE), </a:t>
            </a:r>
          </a:p>
          <a:p>
            <a:pPr>
              <a:lnSpc>
                <a:spcPts val="2774"/>
              </a:lnSpc>
            </a:pPr>
            <a:r>
              <a:rPr lang="en-US" sz="2800" spc="197" dirty="0">
                <a:solidFill>
                  <a:schemeClr val="tx2">
                    <a:lumMod val="50000"/>
                  </a:schemeClr>
                </a:solidFill>
                <a:latin typeface="Montserrat Light"/>
              </a:rPr>
              <a:t>R-squared (R2).</a:t>
            </a:r>
          </a:p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endParaRPr lang="en-US" sz="2010" spc="197" dirty="0">
              <a:solidFill>
                <a:srgbClr val="231F20"/>
              </a:solidFill>
              <a:latin typeface="Montserrat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4" name="Freeform 4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02124" y="5015890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016914" y="4958778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802124" y="7668412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016914" y="7819154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3"/>
                </a:lnTo>
                <a:lnTo>
                  <a:pt x="0" y="528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46214" y="2507938"/>
            <a:ext cx="8556409" cy="1526695"/>
            <a:chOff x="0" y="0"/>
            <a:chExt cx="2445663" cy="4363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45663" cy="436372"/>
            </a:xfrm>
            <a:custGeom>
              <a:avLst/>
              <a:gdLst/>
              <a:ahLst/>
              <a:cxnLst/>
              <a:rect l="l" t="t" r="r" b="b"/>
              <a:pathLst>
                <a:path w="2445663" h="436372">
                  <a:moveTo>
                    <a:pt x="11763" y="0"/>
                  </a:moveTo>
                  <a:lnTo>
                    <a:pt x="2433901" y="0"/>
                  </a:lnTo>
                  <a:cubicBezTo>
                    <a:pt x="2437020" y="0"/>
                    <a:pt x="2440012" y="1239"/>
                    <a:pt x="2442218" y="3445"/>
                  </a:cubicBezTo>
                  <a:cubicBezTo>
                    <a:pt x="2444424" y="5651"/>
                    <a:pt x="2445663" y="8643"/>
                    <a:pt x="2445663" y="11763"/>
                  </a:cubicBezTo>
                  <a:lnTo>
                    <a:pt x="2445663" y="424610"/>
                  </a:lnTo>
                  <a:cubicBezTo>
                    <a:pt x="2445663" y="427729"/>
                    <a:pt x="2444424" y="430721"/>
                    <a:pt x="2442218" y="432927"/>
                  </a:cubicBezTo>
                  <a:cubicBezTo>
                    <a:pt x="2440012" y="435133"/>
                    <a:pt x="2437020" y="436372"/>
                    <a:pt x="2433901" y="436372"/>
                  </a:cubicBezTo>
                  <a:lnTo>
                    <a:pt x="11763" y="436372"/>
                  </a:lnTo>
                  <a:cubicBezTo>
                    <a:pt x="8643" y="436372"/>
                    <a:pt x="5651" y="435133"/>
                    <a:pt x="3445" y="432927"/>
                  </a:cubicBezTo>
                  <a:cubicBezTo>
                    <a:pt x="1239" y="430721"/>
                    <a:pt x="0" y="427729"/>
                    <a:pt x="0" y="424610"/>
                  </a:cubicBezTo>
                  <a:lnTo>
                    <a:pt x="0" y="11763"/>
                  </a:lnTo>
                  <a:cubicBezTo>
                    <a:pt x="0" y="8643"/>
                    <a:pt x="1239" y="5651"/>
                    <a:pt x="3445" y="3445"/>
                  </a:cubicBezTo>
                  <a:cubicBezTo>
                    <a:pt x="5651" y="1239"/>
                    <a:pt x="8643" y="0"/>
                    <a:pt x="1176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445663" cy="474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876442" y="3457784"/>
            <a:ext cx="2282831" cy="33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FFFFFF"/>
                </a:solidFill>
                <a:latin typeface="Montserrat Light Bold"/>
              </a:rPr>
              <a:t>Dani Martinez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76442" y="3829837"/>
            <a:ext cx="3894757" cy="105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5"/>
              </a:lnSpc>
              <a:spcBef>
                <a:spcPct val="0"/>
              </a:spcBef>
            </a:pPr>
            <a:r>
              <a:rPr lang="en-US" sz="1518">
                <a:solidFill>
                  <a:srgbClr val="FFFFFF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3755" y="4606133"/>
            <a:ext cx="8512654" cy="2491681"/>
            <a:chOff x="0" y="0"/>
            <a:chExt cx="2433157" cy="7121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33157" cy="712193"/>
            </a:xfrm>
            <a:custGeom>
              <a:avLst/>
              <a:gdLst/>
              <a:ahLst/>
              <a:cxnLst/>
              <a:rect l="l" t="t" r="r" b="b"/>
              <a:pathLst>
                <a:path w="2433157" h="712193">
                  <a:moveTo>
                    <a:pt x="11823" y="0"/>
                  </a:moveTo>
                  <a:lnTo>
                    <a:pt x="2421334" y="0"/>
                  </a:lnTo>
                  <a:cubicBezTo>
                    <a:pt x="2427864" y="0"/>
                    <a:pt x="2433157" y="5293"/>
                    <a:pt x="2433157" y="11823"/>
                  </a:cubicBezTo>
                  <a:lnTo>
                    <a:pt x="2433157" y="700370"/>
                  </a:lnTo>
                  <a:cubicBezTo>
                    <a:pt x="2433157" y="703505"/>
                    <a:pt x="2431911" y="706513"/>
                    <a:pt x="2429694" y="708730"/>
                  </a:cubicBezTo>
                  <a:cubicBezTo>
                    <a:pt x="2427477" y="710947"/>
                    <a:pt x="2424470" y="712193"/>
                    <a:pt x="2421334" y="712193"/>
                  </a:cubicBezTo>
                  <a:lnTo>
                    <a:pt x="11823" y="712193"/>
                  </a:lnTo>
                  <a:cubicBezTo>
                    <a:pt x="5293" y="712193"/>
                    <a:pt x="0" y="706899"/>
                    <a:pt x="0" y="700370"/>
                  </a:cubicBezTo>
                  <a:lnTo>
                    <a:pt x="0" y="11823"/>
                  </a:lnTo>
                  <a:cubicBezTo>
                    <a:pt x="0" y="8687"/>
                    <a:pt x="1246" y="5680"/>
                    <a:pt x="3463" y="3463"/>
                  </a:cubicBezTo>
                  <a:cubicBezTo>
                    <a:pt x="5680" y="1246"/>
                    <a:pt x="8687" y="0"/>
                    <a:pt x="1182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433157" cy="750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584" y="4558508"/>
            <a:ext cx="8512654" cy="273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9"/>
              </a:lnSpc>
            </a:pPr>
            <a:r>
              <a:rPr lang="en-US" sz="2806" spc="25">
                <a:solidFill>
                  <a:srgbClr val="FFFFFF"/>
                </a:solidFill>
                <a:latin typeface="Montserrat Light"/>
              </a:rPr>
              <a:t>Users can input stock details </a:t>
            </a:r>
          </a:p>
          <a:p>
            <a:pPr>
              <a:lnSpc>
                <a:spcPts val="3929"/>
              </a:lnSpc>
            </a:pPr>
            <a:r>
              <a:rPr lang="en-US" sz="2806" spc="25">
                <a:solidFill>
                  <a:srgbClr val="FFFFFF"/>
                </a:solidFill>
                <a:latin typeface="Montserrat Light"/>
              </a:rPr>
              <a:t>(Stock Name, Quantity, Buying Date, Selling Date) </a:t>
            </a:r>
          </a:p>
          <a:p>
            <a:pPr>
              <a:lnSpc>
                <a:spcPts val="3929"/>
              </a:lnSpc>
            </a:pPr>
            <a:r>
              <a:rPr lang="en-US" sz="2806" spc="25">
                <a:solidFill>
                  <a:srgbClr val="FFFFFF"/>
                </a:solidFill>
                <a:latin typeface="Montserrat Light"/>
              </a:rPr>
              <a:t>directly within Google Sheets, simplifying the prediction process.</a:t>
            </a:r>
          </a:p>
          <a:p>
            <a:pPr>
              <a:lnSpc>
                <a:spcPts val="2166"/>
              </a:lnSpc>
              <a:spcBef>
                <a:spcPct val="0"/>
              </a:spcBef>
            </a:pPr>
            <a:endParaRPr lang="en-US" sz="2806" spc="25">
              <a:solidFill>
                <a:srgbClr val="FFFFFF"/>
              </a:solidFill>
              <a:latin typeface="Montserrat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876442" y="6243617"/>
            <a:ext cx="2282831" cy="33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FFFFFF"/>
                </a:solidFill>
                <a:latin typeface="Montserrat Light Bold"/>
              </a:rPr>
              <a:t>Drew Feig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4"/>
              <a:stretch>
                <a:fillRect l="-223" r="-223"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1259313" y="-228137"/>
            <a:ext cx="7281908" cy="4096074"/>
            <a:chOff x="0" y="0"/>
            <a:chExt cx="6089457" cy="342532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5"/>
              <a:stretch>
                <a:fillRect t="-4777" b="-4777"/>
              </a:stretch>
            </a:blipFill>
          </p:spPr>
        </p:sp>
      </p:grpSp>
      <p:sp>
        <p:nvSpPr>
          <p:cNvPr id="25" name="Freeform 25"/>
          <p:cNvSpPr/>
          <p:nvPr/>
        </p:nvSpPr>
        <p:spPr>
          <a:xfrm>
            <a:off x="14499282" y="3509180"/>
            <a:ext cx="1351146" cy="206357"/>
          </a:xfrm>
          <a:custGeom>
            <a:avLst/>
            <a:gdLst/>
            <a:ahLst/>
            <a:cxnLst/>
            <a:rect l="l" t="t" r="r" b="b"/>
            <a:pathLst>
              <a:path w="1351146" h="206357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4499282" y="6295014"/>
            <a:ext cx="1351146" cy="206357"/>
          </a:xfrm>
          <a:custGeom>
            <a:avLst/>
            <a:gdLst/>
            <a:ahLst/>
            <a:cxnLst/>
            <a:rect l="l" t="t" r="r" b="b"/>
            <a:pathLst>
              <a:path w="1351146" h="206357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863359" y="2821317"/>
            <a:ext cx="8424641" cy="3669348"/>
          </a:xfrm>
          <a:custGeom>
            <a:avLst/>
            <a:gdLst/>
            <a:ahLst/>
            <a:cxnLst/>
            <a:rect l="l" t="t" r="r" b="b"/>
            <a:pathLst>
              <a:path w="8424641" h="3669348">
                <a:moveTo>
                  <a:pt x="0" y="0"/>
                </a:moveTo>
                <a:lnTo>
                  <a:pt x="8424641" y="0"/>
                </a:lnTo>
                <a:lnTo>
                  <a:pt x="8424641" y="3669348"/>
                </a:lnTo>
                <a:lnTo>
                  <a:pt x="0" y="36693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863360" y="6501371"/>
            <a:ext cx="8424641" cy="3737934"/>
          </a:xfrm>
          <a:custGeom>
            <a:avLst/>
            <a:gdLst/>
            <a:ahLst/>
            <a:cxnLst/>
            <a:rect l="l" t="t" r="r" b="b"/>
            <a:pathLst>
              <a:path w="8424641" h="3737934">
                <a:moveTo>
                  <a:pt x="0" y="0"/>
                </a:moveTo>
                <a:lnTo>
                  <a:pt x="8424640" y="0"/>
                </a:lnTo>
                <a:lnTo>
                  <a:pt x="8424640" y="3737934"/>
                </a:lnTo>
                <a:lnTo>
                  <a:pt x="0" y="37379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410" b="-410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245247" y="2516504"/>
            <a:ext cx="8545825" cy="1461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5"/>
              </a:lnSpc>
              <a:spcBef>
                <a:spcPct val="0"/>
              </a:spcBef>
            </a:pPr>
            <a:r>
              <a:rPr lang="en-US" sz="2818">
                <a:solidFill>
                  <a:srgbClr val="FFFFFF"/>
                </a:solidFill>
                <a:latin typeface="Montserrat Light"/>
              </a:rPr>
              <a:t>Integration with Google Sheets through the Google Sheets API enabled effortless user interaction with our stock prediction model.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844104">
            <a:off x="6380559" y="2491180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298221" y="0"/>
            <a:ext cx="9989779" cy="5619251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-223" r="-22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54805" y="3556427"/>
            <a:ext cx="9389727" cy="1669632"/>
            <a:chOff x="0" y="0"/>
            <a:chExt cx="3205047" cy="5699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05047" cy="569905"/>
            </a:xfrm>
            <a:custGeom>
              <a:avLst/>
              <a:gdLst/>
              <a:ahLst/>
              <a:cxnLst/>
              <a:rect l="l" t="t" r="r" b="b"/>
              <a:pathLst>
                <a:path w="3205047" h="569905">
                  <a:moveTo>
                    <a:pt x="9070" y="0"/>
                  </a:moveTo>
                  <a:lnTo>
                    <a:pt x="3195977" y="0"/>
                  </a:lnTo>
                  <a:cubicBezTo>
                    <a:pt x="3198383" y="0"/>
                    <a:pt x="3200690" y="956"/>
                    <a:pt x="3202391" y="2656"/>
                  </a:cubicBezTo>
                  <a:cubicBezTo>
                    <a:pt x="3204091" y="4357"/>
                    <a:pt x="3205047" y="6664"/>
                    <a:pt x="3205047" y="9070"/>
                  </a:cubicBezTo>
                  <a:lnTo>
                    <a:pt x="3205047" y="560835"/>
                  </a:lnTo>
                  <a:cubicBezTo>
                    <a:pt x="3205047" y="563240"/>
                    <a:pt x="3204091" y="565547"/>
                    <a:pt x="3202391" y="567248"/>
                  </a:cubicBezTo>
                  <a:cubicBezTo>
                    <a:pt x="3200690" y="568949"/>
                    <a:pt x="3198383" y="569905"/>
                    <a:pt x="3195977" y="569905"/>
                  </a:cubicBezTo>
                  <a:lnTo>
                    <a:pt x="9070" y="569905"/>
                  </a:lnTo>
                  <a:cubicBezTo>
                    <a:pt x="6664" y="569905"/>
                    <a:pt x="4357" y="568949"/>
                    <a:pt x="2656" y="567248"/>
                  </a:cubicBezTo>
                  <a:cubicBezTo>
                    <a:pt x="956" y="565547"/>
                    <a:pt x="0" y="563240"/>
                    <a:pt x="0" y="560835"/>
                  </a:cubicBezTo>
                  <a:lnTo>
                    <a:pt x="0" y="9070"/>
                  </a:lnTo>
                  <a:cubicBezTo>
                    <a:pt x="0" y="6664"/>
                    <a:pt x="956" y="4357"/>
                    <a:pt x="2656" y="2656"/>
                  </a:cubicBezTo>
                  <a:cubicBezTo>
                    <a:pt x="4357" y="956"/>
                    <a:pt x="6664" y="0"/>
                    <a:pt x="907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3205047" cy="5889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54805" y="5619251"/>
            <a:ext cx="9389727" cy="2407576"/>
            <a:chOff x="0" y="0"/>
            <a:chExt cx="3205047" cy="82179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05047" cy="821791"/>
            </a:xfrm>
            <a:custGeom>
              <a:avLst/>
              <a:gdLst/>
              <a:ahLst/>
              <a:cxnLst/>
              <a:rect l="l" t="t" r="r" b="b"/>
              <a:pathLst>
                <a:path w="3205047" h="821791">
                  <a:moveTo>
                    <a:pt x="9070" y="0"/>
                  </a:moveTo>
                  <a:lnTo>
                    <a:pt x="3195977" y="0"/>
                  </a:lnTo>
                  <a:cubicBezTo>
                    <a:pt x="3198383" y="0"/>
                    <a:pt x="3200690" y="956"/>
                    <a:pt x="3202391" y="2656"/>
                  </a:cubicBezTo>
                  <a:cubicBezTo>
                    <a:pt x="3204091" y="4357"/>
                    <a:pt x="3205047" y="6664"/>
                    <a:pt x="3205047" y="9070"/>
                  </a:cubicBezTo>
                  <a:lnTo>
                    <a:pt x="3205047" y="812721"/>
                  </a:lnTo>
                  <a:cubicBezTo>
                    <a:pt x="3205047" y="815127"/>
                    <a:pt x="3204091" y="817434"/>
                    <a:pt x="3202391" y="819135"/>
                  </a:cubicBezTo>
                  <a:cubicBezTo>
                    <a:pt x="3200690" y="820835"/>
                    <a:pt x="3198383" y="821791"/>
                    <a:pt x="3195977" y="821791"/>
                  </a:cubicBezTo>
                  <a:lnTo>
                    <a:pt x="9070" y="821791"/>
                  </a:lnTo>
                  <a:cubicBezTo>
                    <a:pt x="6664" y="821791"/>
                    <a:pt x="4357" y="820835"/>
                    <a:pt x="2656" y="819135"/>
                  </a:cubicBezTo>
                  <a:cubicBezTo>
                    <a:pt x="956" y="817434"/>
                    <a:pt x="0" y="815127"/>
                    <a:pt x="0" y="812721"/>
                  </a:cubicBezTo>
                  <a:lnTo>
                    <a:pt x="0" y="9070"/>
                  </a:lnTo>
                  <a:cubicBezTo>
                    <a:pt x="0" y="6664"/>
                    <a:pt x="956" y="4357"/>
                    <a:pt x="2656" y="2656"/>
                  </a:cubicBezTo>
                  <a:cubicBezTo>
                    <a:pt x="4357" y="956"/>
                    <a:pt x="6664" y="0"/>
                    <a:pt x="907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205047" cy="840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389727" y="3556427"/>
            <a:ext cx="9087328" cy="6730573"/>
          </a:xfrm>
          <a:custGeom>
            <a:avLst/>
            <a:gdLst/>
            <a:ahLst/>
            <a:cxnLst/>
            <a:rect l="l" t="t" r="r" b="b"/>
            <a:pathLst>
              <a:path w="9087328" h="6730573">
                <a:moveTo>
                  <a:pt x="0" y="0"/>
                </a:moveTo>
                <a:lnTo>
                  <a:pt x="9087329" y="0"/>
                </a:lnTo>
                <a:lnTo>
                  <a:pt x="9087329" y="6730573"/>
                </a:lnTo>
                <a:lnTo>
                  <a:pt x="0" y="6730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037" t="-6113" r="-23040" b="-6276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0" y="-386527"/>
            <a:ext cx="4585254" cy="3388794"/>
          </a:xfrm>
          <a:custGeom>
            <a:avLst/>
            <a:gdLst/>
            <a:ahLst/>
            <a:cxnLst/>
            <a:rect l="l" t="t" r="r" b="b"/>
            <a:pathLst>
              <a:path w="4585254" h="3388794">
                <a:moveTo>
                  <a:pt x="0" y="0"/>
                </a:moveTo>
                <a:lnTo>
                  <a:pt x="4585254" y="0"/>
                </a:lnTo>
                <a:lnTo>
                  <a:pt x="4585254" y="3388794"/>
                </a:lnTo>
                <a:lnTo>
                  <a:pt x="0" y="33887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4805" y="3517318"/>
            <a:ext cx="6852510" cy="929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05"/>
              </a:lnSpc>
            </a:pPr>
            <a:r>
              <a:rPr lang="en-US" sz="2685" spc="263">
                <a:solidFill>
                  <a:srgbClr val="F2F4F5"/>
                </a:solidFill>
                <a:latin typeface="Montserrat Light"/>
              </a:rPr>
              <a:t>Created Partial Web Page with HTML and Embedded CSS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805" y="5728442"/>
            <a:ext cx="9280118" cy="232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05"/>
              </a:lnSpc>
            </a:pPr>
            <a:r>
              <a:rPr lang="en-US" sz="2685" spc="263">
                <a:solidFill>
                  <a:srgbClr val="F2F4F5"/>
                </a:solidFill>
                <a:latin typeface="Montserrat Light"/>
              </a:rPr>
              <a:t>Here we created a basic web page with help of HTML and CSS, but we faced difficulties while</a:t>
            </a:r>
          </a:p>
          <a:p>
            <a:pPr>
              <a:lnSpc>
                <a:spcPts val="3705"/>
              </a:lnSpc>
            </a:pPr>
            <a:r>
              <a:rPr lang="en-US" sz="2685" spc="263">
                <a:solidFill>
                  <a:srgbClr val="F2F4F5"/>
                </a:solidFill>
                <a:latin typeface="Montserrat Light"/>
              </a:rPr>
              <a:t>Integrating it with our model and dataset </a:t>
            </a:r>
          </a:p>
          <a:p>
            <a:pPr>
              <a:lnSpc>
                <a:spcPts val="3705"/>
              </a:lnSpc>
            </a:pPr>
            <a:endParaRPr lang="en-US" sz="2685" spc="263">
              <a:solidFill>
                <a:srgbClr val="F2F4F5"/>
              </a:solidFill>
              <a:latin typeface="Montserrat Light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4312044" y="1028700"/>
            <a:ext cx="6165518" cy="1373052"/>
            <a:chOff x="0" y="0"/>
            <a:chExt cx="8220690" cy="183073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220690" cy="1830736"/>
            </a:xfrm>
            <a:custGeom>
              <a:avLst/>
              <a:gdLst/>
              <a:ahLst/>
              <a:cxnLst/>
              <a:rect l="l" t="t" r="r" b="b"/>
              <a:pathLst>
                <a:path w="8220690" h="1830736">
                  <a:moveTo>
                    <a:pt x="0" y="0"/>
                  </a:moveTo>
                  <a:lnTo>
                    <a:pt x="8220690" y="0"/>
                  </a:lnTo>
                  <a:lnTo>
                    <a:pt x="8220690" y="1830736"/>
                  </a:lnTo>
                  <a:lnTo>
                    <a:pt x="0" y="183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213360" y="270510"/>
              <a:ext cx="7793970" cy="1346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04"/>
                </a:lnSpc>
              </a:pPr>
              <a:r>
                <a:rPr lang="en-US" sz="6300" spc="58">
                  <a:solidFill>
                    <a:srgbClr val="FFFFFF"/>
                  </a:solidFill>
                  <a:latin typeface="TT Rounds Condensed Bold"/>
                </a:rPr>
                <a:t>Web Page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10190" y="-7563"/>
            <a:ext cx="1710961" cy="10674983"/>
            <a:chOff x="0" y="0"/>
            <a:chExt cx="450623" cy="2811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4970786" cy="10287000"/>
          </a:xfrm>
          <a:custGeom>
            <a:avLst/>
            <a:gdLst/>
            <a:ahLst/>
            <a:cxnLst/>
            <a:rect l="l" t="t" r="r" b="b"/>
            <a:pathLst>
              <a:path w="4970786" h="10287000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4178" r="-13417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468451" y="654752"/>
            <a:ext cx="12819549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CHALLENGES AND LEARNINGS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70786" y="1873272"/>
            <a:ext cx="13317214" cy="124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3000" spc="28" dirty="0">
                <a:solidFill>
                  <a:schemeClr val="accent3">
                    <a:lumMod val="75000"/>
                  </a:schemeClr>
                </a:solidFill>
                <a:latin typeface="TT Rounds Condensed Bold"/>
              </a:rPr>
              <a:t>Web Scraping &amp; Data Collection:</a:t>
            </a:r>
          </a:p>
          <a:p>
            <a:pPr algn="l">
              <a:lnSpc>
                <a:spcPts val="3240"/>
              </a:lnSpc>
            </a:pPr>
            <a:r>
              <a:rPr lang="en-US" sz="3000" spc="28" dirty="0">
                <a:solidFill>
                  <a:schemeClr val="accent3">
                    <a:lumMod val="75000"/>
                  </a:schemeClr>
                </a:solidFill>
                <a:latin typeface="TT Rounds Condensed"/>
              </a:rPr>
              <a:t>Ensuring consistent and reliable data extraction from website, dealing with changes in page structure, and handling rate limiting issues.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70786" y="3442992"/>
            <a:ext cx="13317214" cy="836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3000" spc="28" dirty="0">
                <a:solidFill>
                  <a:srgbClr val="0070C0"/>
                </a:solidFill>
                <a:latin typeface="TT Rounds Condensed Bold"/>
              </a:rPr>
              <a:t>Model Building for 50 Stocks:</a:t>
            </a:r>
          </a:p>
          <a:p>
            <a:pPr algn="l">
              <a:lnSpc>
                <a:spcPts val="3240"/>
              </a:lnSpc>
            </a:pPr>
            <a:r>
              <a:rPr lang="en-US" sz="3000" spc="28" dirty="0">
                <a:solidFill>
                  <a:srgbClr val="0070C0"/>
                </a:solidFill>
                <a:latin typeface="TT Rounds Condensed"/>
              </a:rPr>
              <a:t>Developing, training, and managing individual models for stocks in Nifty 50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70786" y="4739640"/>
            <a:ext cx="12694274" cy="836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3000" spc="28" dirty="0">
                <a:solidFill>
                  <a:schemeClr val="accent2">
                    <a:lumMod val="75000"/>
                  </a:schemeClr>
                </a:solidFill>
                <a:latin typeface="TT Rounds Condensed Bold"/>
              </a:rPr>
              <a:t>Integrating Google Sheets:</a:t>
            </a:r>
          </a:p>
          <a:p>
            <a:pPr algn="l">
              <a:lnSpc>
                <a:spcPts val="3240"/>
              </a:lnSpc>
            </a:pPr>
            <a:r>
              <a:rPr lang="en-US" sz="3000" spc="28" dirty="0">
                <a:solidFill>
                  <a:schemeClr val="accent2">
                    <a:lumMod val="75000"/>
                  </a:schemeClr>
                </a:solidFill>
                <a:latin typeface="TT Rounds Condensed"/>
              </a:rPr>
              <a:t>Integrating Python model with Google Sheets for user-friendly input and output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70786" y="5899785"/>
            <a:ext cx="11536879" cy="124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3000" spc="28" dirty="0">
                <a:solidFill>
                  <a:srgbClr val="00B050"/>
                </a:solidFill>
                <a:latin typeface="TT Rounds Condensed Bold"/>
              </a:rPr>
              <a:t>Creating a Dynamic Webpage</a:t>
            </a:r>
          </a:p>
          <a:p>
            <a:pPr algn="l">
              <a:lnSpc>
                <a:spcPts val="3240"/>
              </a:lnSpc>
            </a:pPr>
            <a:r>
              <a:rPr lang="en-US" sz="3000" spc="28" dirty="0">
                <a:solidFill>
                  <a:srgbClr val="00B050"/>
                </a:solidFill>
                <a:latin typeface="TT Rounds Condensed"/>
              </a:rPr>
              <a:t>Designing an interactive and dynamic webpage for user interaction and visualization of predictions.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70786" y="7469505"/>
            <a:ext cx="13317214" cy="165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3000" spc="28" dirty="0">
                <a:solidFill>
                  <a:srgbClr val="7030A0"/>
                </a:solidFill>
                <a:latin typeface="TT Rounds Condensed Bold"/>
              </a:rPr>
              <a:t>Time Management:</a:t>
            </a:r>
          </a:p>
          <a:p>
            <a:pPr algn="l">
              <a:lnSpc>
                <a:spcPts val="3240"/>
              </a:lnSpc>
            </a:pPr>
            <a:r>
              <a:rPr lang="en-US" sz="3000" spc="28" dirty="0">
                <a:solidFill>
                  <a:srgbClr val="7030A0"/>
                </a:solidFill>
                <a:latin typeface="TT Rounds Condensed"/>
              </a:rPr>
              <a:t>Effectively managing time throughout the project, balancing various tasks such as data collection, model building, integration, and webpage development within project deadlines.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8599743" y="-3261333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6235092"/>
            <a:ext cx="18270100" cy="7467944"/>
          </a:xfrm>
          <a:custGeom>
            <a:avLst/>
            <a:gdLst/>
            <a:ahLst/>
            <a:cxnLst/>
            <a:rect l="l" t="t" r="r" b="b"/>
            <a:pathLst>
              <a:path w="18270100" h="7467944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574" b="-3157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0227" y="4305300"/>
            <a:ext cx="18270100" cy="10287000"/>
          </a:xfrm>
          <a:custGeom>
            <a:avLst/>
            <a:gdLst/>
            <a:ahLst/>
            <a:cxnLst/>
            <a:rect l="l" t="t" r="r" b="b"/>
            <a:pathLst>
              <a:path w="18270100" h="10287000">
                <a:moveTo>
                  <a:pt x="0" y="0"/>
                </a:moveTo>
                <a:lnTo>
                  <a:pt x="18270100" y="0"/>
                </a:lnTo>
                <a:lnTo>
                  <a:pt x="182701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164" b="-14164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602</Words>
  <Application>Microsoft Office PowerPoint</Application>
  <PresentationFormat>Custom</PresentationFormat>
  <Paragraphs>70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TT Rounds Condensed Bold</vt:lpstr>
      <vt:lpstr>Archivo Black Bold</vt:lpstr>
      <vt:lpstr>Montserrat Light Bold</vt:lpstr>
      <vt:lpstr>Arial</vt:lpstr>
      <vt:lpstr>Arial Bold</vt:lpstr>
      <vt:lpstr>Calibri</vt:lpstr>
      <vt:lpstr>Archivo Black</vt:lpstr>
      <vt:lpstr>Montserrat Classic</vt:lpstr>
      <vt:lpstr>Montserrat Light</vt:lpstr>
      <vt:lpstr>Montserrat Classic Bold</vt:lpstr>
      <vt:lpstr>TT Rounds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Modern Professional Business Project Presentation</dc:title>
  <cp:lastModifiedBy>Shubham Kharate</cp:lastModifiedBy>
  <cp:revision>2</cp:revision>
  <dcterms:created xsi:type="dcterms:W3CDTF">2006-08-16T00:00:00Z</dcterms:created>
  <dcterms:modified xsi:type="dcterms:W3CDTF">2024-04-04T08:15:13Z</dcterms:modified>
  <dc:identifier>DAGBaiijQhE</dc:identifier>
</cp:coreProperties>
</file>